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60" r:id="rId2"/>
    <p:sldId id="257" r:id="rId3"/>
    <p:sldId id="263" r:id="rId4"/>
    <p:sldId id="262" r:id="rId5"/>
    <p:sldId id="266" r:id="rId6"/>
    <p:sldId id="258" r:id="rId7"/>
    <p:sldId id="265" r:id="rId8"/>
    <p:sldId id="268" r:id="rId9"/>
    <p:sldId id="259" r:id="rId10"/>
    <p:sldId id="264" r:id="rId11"/>
    <p:sldId id="270" r:id="rId12"/>
    <p:sldId id="271" r:id="rId13"/>
    <p:sldId id="272" r:id="rId14"/>
    <p:sldId id="273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51DF4-3F74-4BF1-A31C-9B905785DD6E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BA1B2-56B6-49FD-8E8C-9D3865133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817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CEB8C-6A03-4C8E-9FD5-282068B64085}" type="slidenum">
              <a:rPr lang="mk-MK" smtClean="0"/>
              <a:pPr/>
              <a:t>15</a:t>
            </a:fld>
            <a:endParaRPr lang="mk-MK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F1C8-F968-44D5-9493-698D3364F578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7BF2-E115-4A06-9F8E-5B5B99CF70B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F1C8-F968-44D5-9493-698D3364F578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7BF2-E115-4A06-9F8E-5B5B99CF7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F1C8-F968-44D5-9493-698D3364F578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7BF2-E115-4A06-9F8E-5B5B99CF7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F1C8-F968-44D5-9493-698D3364F578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7BF2-E115-4A06-9F8E-5B5B99CF7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F1C8-F968-44D5-9493-698D3364F578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7BF2-E115-4A06-9F8E-5B5B99CF70B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F1C8-F968-44D5-9493-698D3364F578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7BF2-E115-4A06-9F8E-5B5B99CF7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F1C8-F968-44D5-9493-698D3364F578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7BF2-E115-4A06-9F8E-5B5B99CF70B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F1C8-F968-44D5-9493-698D3364F578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7BF2-E115-4A06-9F8E-5B5B99CF7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F1C8-F968-44D5-9493-698D3364F578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7BF2-E115-4A06-9F8E-5B5B99CF7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F1C8-F968-44D5-9493-698D3364F578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7BF2-E115-4A06-9F8E-5B5B99CF70B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F1C8-F968-44D5-9493-698D3364F578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7BF2-E115-4A06-9F8E-5B5B99CF7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BF2F1C8-F968-44D5-9493-698D3364F578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A0C7BF2-E115-4A06-9F8E-5B5B99CF70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848600" cy="2536825"/>
          </a:xfrm>
        </p:spPr>
        <p:txBody>
          <a:bodyPr/>
          <a:lstStyle/>
          <a:p>
            <a:r>
              <a:rPr lang="en-US" sz="3500" dirty="0"/>
              <a:t>Influence of undergraduate course</a:t>
            </a:r>
            <a:r>
              <a:rPr lang="en-US" sz="3500" b="1" dirty="0"/>
              <a:t> </a:t>
            </a:r>
            <a:r>
              <a:rPr lang="en-US" sz="3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Software </a:t>
            </a:r>
            <a:r>
              <a:rPr lang="en-U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design and architecture</a:t>
            </a:r>
            <a:r>
              <a:rPr lang="en-US" sz="3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500" dirty="0"/>
              <a:t>to postgraduate course</a:t>
            </a:r>
            <a:r>
              <a:rPr lang="en-US" sz="3500" b="1" dirty="0"/>
              <a:t> </a:t>
            </a:r>
            <a:r>
              <a:rPr lang="en-U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Architecture, design and patterns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205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Magdalena </a:t>
            </a:r>
            <a:r>
              <a:rPr lang="en-US" dirty="0" err="1" smtClean="0"/>
              <a:t>Kostoska</a:t>
            </a:r>
            <a:endParaRPr lang="en-US" dirty="0" smtClean="0"/>
          </a:p>
          <a:p>
            <a:r>
              <a:rPr lang="en-US" dirty="0" err="1" smtClean="0"/>
              <a:t>Nevena</a:t>
            </a:r>
            <a:r>
              <a:rPr lang="en-US" dirty="0" smtClean="0"/>
              <a:t> </a:t>
            </a:r>
            <a:r>
              <a:rPr lang="en-US" dirty="0" err="1" smtClean="0"/>
              <a:t>Ackovska</a:t>
            </a:r>
            <a:endParaRPr lang="en-US" dirty="0" smtClean="0"/>
          </a:p>
          <a:p>
            <a:r>
              <a:rPr lang="en-US" dirty="0"/>
              <a:t>Faculty of Computer Science and Engineering (FCSE) </a:t>
            </a:r>
          </a:p>
          <a:p>
            <a:r>
              <a:rPr lang="en-US" dirty="0"/>
              <a:t>UKIM, Skopje, Macedonia</a:t>
            </a:r>
            <a:endParaRPr lang="mk-MK" dirty="0"/>
          </a:p>
          <a:p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324600"/>
            <a:ext cx="7344816" cy="36512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13</a:t>
            </a:r>
            <a:r>
              <a:rPr lang="en-US" b="1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DAAD Workshop on “Software Engineering Education and Reverse Engineering” , </a:t>
            </a:r>
          </a:p>
          <a:p>
            <a:pPr algn="ctr"/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Bansko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Bulgaria 26th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August –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31th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August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2013</a:t>
            </a:r>
            <a:endParaRPr lang="mk-MK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567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Physical model construction</a:t>
            </a:r>
          </a:p>
          <a:p>
            <a:r>
              <a:rPr lang="en-US" sz="2600" dirty="0" smtClean="0">
                <a:solidFill>
                  <a:schemeClr val="bg1">
                    <a:lumMod val="65000"/>
                  </a:schemeClr>
                </a:solidFill>
              </a:rPr>
              <a:t>Software decomposition and components</a:t>
            </a:r>
          </a:p>
          <a:p>
            <a:r>
              <a:rPr lang="en-US" sz="2600" dirty="0" smtClean="0"/>
              <a:t>Design principles (correctness, robustness, flexibility…)</a:t>
            </a:r>
          </a:p>
          <a:p>
            <a:r>
              <a:rPr lang="en-US" sz="2600" dirty="0" smtClean="0">
                <a:solidFill>
                  <a:schemeClr val="bg1">
                    <a:lumMod val="65000"/>
                  </a:schemeClr>
                </a:solidFill>
              </a:rPr>
              <a:t>Refactoring</a:t>
            </a:r>
          </a:p>
          <a:p>
            <a:r>
              <a:rPr lang="en-US" sz="2600" dirty="0" smtClean="0">
                <a:solidFill>
                  <a:schemeClr val="bg1">
                    <a:lumMod val="65000"/>
                  </a:schemeClr>
                </a:solidFill>
              </a:rPr>
              <a:t>Design patterns</a:t>
            </a:r>
          </a:p>
          <a:p>
            <a:r>
              <a:rPr lang="en-US" sz="2600" dirty="0" smtClean="0"/>
              <a:t>OO analysis and design</a:t>
            </a:r>
          </a:p>
          <a:p>
            <a:r>
              <a:rPr lang="en-US" sz="2600" dirty="0" smtClean="0"/>
              <a:t>Design characteristics and metrics</a:t>
            </a:r>
            <a:endParaRPr lang="en-US" sz="2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SDA – New Topics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548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28090401"/>
              </p:ext>
            </p:extLst>
          </p:nvPr>
        </p:nvGraphicFramePr>
        <p:xfrm>
          <a:off x="152400" y="1337949"/>
          <a:ext cx="3886200" cy="529145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886200"/>
              </a:tblGrid>
              <a:tr h="516819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Introduction to Software Architecture</a:t>
                      </a:r>
                      <a:endParaRPr lang="en-US" dirty="0"/>
                    </a:p>
                  </a:txBody>
                  <a:tcPr/>
                </a:tc>
              </a:tr>
              <a:tr h="5168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Analogy with Classical Architecture</a:t>
                      </a:r>
                    </a:p>
                  </a:txBody>
                  <a:tcPr/>
                </a:tc>
              </a:tr>
              <a:tr h="516819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Deliverables of SA</a:t>
                      </a:r>
                      <a:endParaRPr lang="en-US" dirty="0"/>
                    </a:p>
                  </a:txBody>
                  <a:tcPr/>
                </a:tc>
              </a:tr>
              <a:tr h="5168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Elements of SA</a:t>
                      </a:r>
                    </a:p>
                  </a:txBody>
                  <a:tcPr/>
                </a:tc>
              </a:tr>
              <a:tr h="516819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Analysis and Evaluation of SA</a:t>
                      </a:r>
                      <a:endParaRPr lang="en-US" dirty="0"/>
                    </a:p>
                  </a:txBody>
                  <a:tcPr/>
                </a:tc>
              </a:tr>
              <a:tr h="516819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Architecture, processes, and organization</a:t>
                      </a:r>
                      <a:endParaRPr lang="en-US" dirty="0"/>
                    </a:p>
                  </a:txBody>
                  <a:tcPr/>
                </a:tc>
              </a:tr>
              <a:tr h="516819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 Driven Architecture</a:t>
                      </a:r>
                      <a:endParaRPr lang="en-US" dirty="0"/>
                    </a:p>
                  </a:txBody>
                  <a:tcPr/>
                </a:tc>
              </a:tr>
              <a:tr h="516819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 patterns</a:t>
                      </a:r>
                      <a:endParaRPr lang="en-US" dirty="0"/>
                    </a:p>
                  </a:txBody>
                  <a:tcPr/>
                </a:tc>
              </a:tr>
              <a:tr h="516819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Frameworks and tools</a:t>
                      </a:r>
                      <a:endParaRPr lang="en-US" dirty="0"/>
                    </a:p>
                  </a:txBody>
                  <a:tcPr/>
                </a:tc>
              </a:tr>
              <a:tr h="516819">
                <a:tc>
                  <a:txBody>
                    <a:bodyPr/>
                    <a:lstStyle/>
                    <a:p>
                      <a:r>
                        <a:rPr lang="en-US" dirty="0" smtClean="0"/>
                        <a:t>Refactoring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13513962"/>
              </p:ext>
            </p:extLst>
          </p:nvPr>
        </p:nvGraphicFramePr>
        <p:xfrm>
          <a:off x="4648200" y="1673227"/>
          <a:ext cx="4419600" cy="404177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419600"/>
              </a:tblGrid>
              <a:tr h="577396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Physical model construction</a:t>
                      </a:r>
                      <a:endParaRPr lang="en-US" dirty="0"/>
                    </a:p>
                  </a:txBody>
                  <a:tcPr/>
                </a:tc>
              </a:tr>
              <a:tr h="577396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OO analysis and design</a:t>
                      </a:r>
                      <a:endParaRPr lang="en-US" dirty="0"/>
                    </a:p>
                  </a:txBody>
                  <a:tcPr/>
                </a:tc>
              </a:tr>
              <a:tr h="577396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Software decomposition and components</a:t>
                      </a:r>
                      <a:endParaRPr lang="en-US" dirty="0"/>
                    </a:p>
                  </a:txBody>
                  <a:tcPr/>
                </a:tc>
              </a:tr>
              <a:tr h="577396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 principles</a:t>
                      </a:r>
                      <a:endParaRPr lang="en-US" dirty="0"/>
                    </a:p>
                  </a:txBody>
                  <a:tcPr/>
                </a:tc>
              </a:tr>
              <a:tr h="577396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 patterns</a:t>
                      </a:r>
                      <a:endParaRPr lang="en-US" dirty="0"/>
                    </a:p>
                  </a:txBody>
                  <a:tcPr/>
                </a:tc>
              </a:tr>
              <a:tr h="577396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Refactoring</a:t>
                      </a:r>
                      <a:endParaRPr lang="en-US" dirty="0"/>
                    </a:p>
                  </a:txBody>
                  <a:tcPr/>
                </a:tc>
              </a:tr>
              <a:tr h="577396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 characteristics and metrics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3810000" y="2209800"/>
            <a:ext cx="914400" cy="304800"/>
          </a:xfrm>
          <a:prstGeom prst="straightConnector1">
            <a:avLst/>
          </a:prstGeom>
          <a:ln w="508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057400" y="4343400"/>
            <a:ext cx="2819400" cy="990600"/>
          </a:xfrm>
          <a:prstGeom prst="straightConnector1">
            <a:avLst/>
          </a:prstGeom>
          <a:ln w="508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057400" y="3048000"/>
            <a:ext cx="2667000" cy="658761"/>
          </a:xfrm>
          <a:prstGeom prst="straightConnector1">
            <a:avLst/>
          </a:prstGeom>
          <a:ln w="508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390900" y="3706761"/>
            <a:ext cx="1485900" cy="76200"/>
          </a:xfrm>
          <a:prstGeom prst="straightConnector1">
            <a:avLst/>
          </a:prstGeom>
          <a:ln w="508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105400" y="6019800"/>
            <a:ext cx="2667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Software Construction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390900" y="4114800"/>
            <a:ext cx="1866900" cy="2057400"/>
          </a:xfrm>
          <a:prstGeom prst="straightConnector1">
            <a:avLst/>
          </a:prstGeom>
          <a:ln w="508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057400" y="3200400"/>
            <a:ext cx="3200400" cy="3200400"/>
          </a:xfrm>
          <a:prstGeom prst="straightConnector1">
            <a:avLst/>
          </a:prstGeom>
          <a:ln w="508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1752600" y="4800600"/>
            <a:ext cx="3124200" cy="1600200"/>
          </a:xfrm>
          <a:prstGeom prst="straightConnector1">
            <a:avLst/>
          </a:prstGeom>
          <a:ln w="508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350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Lots of partial or complete topics </a:t>
            </a:r>
            <a:r>
              <a:rPr lang="en-US" dirty="0" smtClean="0"/>
              <a:t>overlaps</a:t>
            </a:r>
          </a:p>
          <a:p>
            <a:r>
              <a:rPr lang="en-US" dirty="0" smtClean="0"/>
              <a:t>The new SDA course will be activated this year</a:t>
            </a:r>
          </a:p>
          <a:p>
            <a:r>
              <a:rPr lang="en-US" dirty="0" smtClean="0"/>
              <a:t>What happens when this students graduate and enroll ADP in master studies???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first students from thi</a:t>
            </a:r>
            <a:r>
              <a:rPr lang="en-US" dirty="0" smtClean="0"/>
              <a:t>s </a:t>
            </a:r>
            <a:r>
              <a:rPr lang="en-US" dirty="0" smtClean="0"/>
              <a:t>program are expected to graduate in 2 years (2015)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val="1183218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Strategies to deal with overlaps:</a:t>
            </a:r>
          </a:p>
          <a:p>
            <a:endParaRPr lang="en-US" sz="2600" dirty="0" smtClean="0"/>
          </a:p>
          <a:p>
            <a:pPr lvl="1"/>
            <a:r>
              <a:rPr lang="en-US" sz="2200" dirty="0" smtClean="0"/>
              <a:t>Strategy 1: Let the topics overlap, in undergraduate course teach the basics (core), in master course expand the knowledge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Strategy 2: Divide the shared topics among these two courses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val="505538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Syllabus evolve – adjusting required</a:t>
            </a:r>
          </a:p>
          <a:p>
            <a:endParaRPr lang="en-US" sz="2600" dirty="0" smtClean="0"/>
          </a:p>
          <a:p>
            <a:r>
              <a:rPr lang="en-US" sz="2600" dirty="0" smtClean="0"/>
              <a:t>Compromise with the other professors</a:t>
            </a:r>
          </a:p>
          <a:p>
            <a:endParaRPr lang="en-US" sz="2600" dirty="0"/>
          </a:p>
          <a:p>
            <a:r>
              <a:rPr lang="en-US" sz="2600" dirty="0" smtClean="0"/>
              <a:t>General goal: give the students the required knowledge</a:t>
            </a:r>
          </a:p>
          <a:p>
            <a:endParaRPr lang="en-US" sz="22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022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700" dirty="0" smtClean="0">
                <a:sym typeface="Wingdings"/>
              </a:rPr>
              <a:t>  </a:t>
            </a:r>
            <a:r>
              <a:rPr lang="mk-MK" sz="28700" dirty="0" smtClean="0">
                <a:sym typeface="Wingdings"/>
              </a:rPr>
              <a:t></a:t>
            </a:r>
            <a:endParaRPr lang="mk-MK" sz="287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47193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(About courses)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Undergraduate course: Software design and architecture </a:t>
            </a:r>
          </a:p>
          <a:p>
            <a:r>
              <a:rPr lang="en-US" sz="2600" dirty="0" smtClean="0"/>
              <a:t>Postgraduate course: Architecture, design and patterns</a:t>
            </a:r>
          </a:p>
          <a:p>
            <a:endParaRPr lang="en-US" sz="2600" dirty="0"/>
          </a:p>
          <a:p>
            <a:r>
              <a:rPr lang="en-US" sz="2600" dirty="0" smtClean="0"/>
              <a:t>Teacher: </a:t>
            </a:r>
            <a:r>
              <a:rPr lang="en-US" sz="2600" dirty="0" err="1" smtClean="0"/>
              <a:t>Nevena</a:t>
            </a:r>
            <a:r>
              <a:rPr lang="en-US" sz="2600" dirty="0" smtClean="0"/>
              <a:t> </a:t>
            </a:r>
            <a:r>
              <a:rPr lang="en-US" sz="2600" dirty="0" err="1" smtClean="0"/>
              <a:t>Ackovska</a:t>
            </a:r>
            <a:endParaRPr lang="en-US" sz="2600" dirty="0" smtClean="0"/>
          </a:p>
          <a:p>
            <a:r>
              <a:rPr lang="en-US" sz="2600" dirty="0" smtClean="0"/>
              <a:t>Teaching Assistant: Magdalena </a:t>
            </a:r>
            <a:r>
              <a:rPr lang="en-US" sz="2600" dirty="0" err="1" smtClean="0"/>
              <a:t>Kostoska</a:t>
            </a:r>
            <a:endParaRPr lang="en-US" sz="2600" dirty="0" smtClean="0"/>
          </a:p>
          <a:p>
            <a:endParaRPr lang="en-US" sz="2600" dirty="0"/>
          </a:p>
          <a:p>
            <a:r>
              <a:rPr lang="en-US" sz="2600" dirty="0" smtClean="0"/>
              <a:t>Two independent courses, different students enroll this courses – NOT ANY MORE!!!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60169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The course become part of the syllabus in </a:t>
            </a:r>
            <a:r>
              <a:rPr lang="en-US" sz="2600" dirty="0" smtClean="0"/>
              <a:t>2008</a:t>
            </a:r>
            <a:endParaRPr lang="en-US" sz="2600" dirty="0"/>
          </a:p>
          <a:p>
            <a:r>
              <a:rPr lang="en-US" sz="2600" dirty="0"/>
              <a:t>Our first experience with the course </a:t>
            </a:r>
            <a:r>
              <a:rPr lang="en-US" sz="2600" dirty="0" smtClean="0"/>
              <a:t>– 2009</a:t>
            </a:r>
          </a:p>
          <a:p>
            <a:endParaRPr lang="en-US" sz="2600" dirty="0"/>
          </a:p>
          <a:p>
            <a:r>
              <a:rPr lang="en-US" sz="2600" dirty="0" smtClean="0"/>
              <a:t>Experience &amp; Surveys =&gt; Improvements</a:t>
            </a:r>
          </a:p>
          <a:p>
            <a:endParaRPr lang="en-US" sz="2600" dirty="0"/>
          </a:p>
          <a:p>
            <a:r>
              <a:rPr lang="en-US" sz="2600" dirty="0" smtClean="0"/>
              <a:t>Out intention: To prepare </a:t>
            </a:r>
            <a:r>
              <a:rPr lang="en-US" sz="2600" dirty="0"/>
              <a:t>students for ADP</a:t>
            </a:r>
          </a:p>
          <a:p>
            <a:endParaRPr lang="en-US" sz="26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Software design and architecture (SDA)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871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Introduction to software architecture, design and patterns</a:t>
            </a:r>
          </a:p>
          <a:p>
            <a:r>
              <a:rPr lang="en-US" sz="2600" dirty="0"/>
              <a:t>Design patterns </a:t>
            </a:r>
          </a:p>
          <a:p>
            <a:pPr lvl="1"/>
            <a:r>
              <a:rPr lang="en-US" sz="2200" dirty="0"/>
              <a:t>Factory, Prototype, Composite, Adapter, Decorator, Observer, Template Method, Strategy and finally MVC</a:t>
            </a:r>
          </a:p>
          <a:p>
            <a:r>
              <a:rPr lang="en-US" sz="2600" dirty="0"/>
              <a:t>Refactoring and refactoring patterns</a:t>
            </a:r>
          </a:p>
          <a:p>
            <a:pPr lvl="1"/>
            <a:r>
              <a:rPr lang="en-US" sz="2200" dirty="0"/>
              <a:t>Introduction to refactoring and many refactoring patterns</a:t>
            </a:r>
          </a:p>
          <a:p>
            <a:r>
              <a:rPr lang="en-US" sz="2600" dirty="0"/>
              <a:t>More about SA modularity, cohesion and examples of specific software architecture</a:t>
            </a:r>
          </a:p>
          <a:p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SDA - Topics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235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Homework – assignments every week</a:t>
            </a:r>
          </a:p>
          <a:p>
            <a:r>
              <a:rPr lang="en-US" sz="2600" dirty="0" smtClean="0"/>
              <a:t>One project (refactoring)</a:t>
            </a:r>
          </a:p>
          <a:p>
            <a:r>
              <a:rPr lang="en-US" sz="2600" dirty="0" smtClean="0"/>
              <a:t>Exams (for  theory and practice)</a:t>
            </a:r>
          </a:p>
          <a:p>
            <a:r>
              <a:rPr lang="en-US" sz="2600" dirty="0" smtClean="0"/>
              <a:t>Challenges &amp; activity</a:t>
            </a:r>
          </a:p>
          <a:p>
            <a:endParaRPr lang="en-US" sz="2600" dirty="0"/>
          </a:p>
          <a:p>
            <a:r>
              <a:rPr lang="en-US" sz="2600" dirty="0" smtClean="0"/>
              <a:t>Java oriented</a:t>
            </a:r>
            <a:endParaRPr lang="en-US" sz="2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SDA - Grading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308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Architecture</a:t>
            </a:r>
            <a:r>
              <a:rPr lang="en-US" dirty="0" smtClean="0"/>
              <a:t>, design and </a:t>
            </a:r>
            <a:r>
              <a:rPr lang="en-US" dirty="0" smtClean="0"/>
              <a:t>patterns (ADP)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Course syllabus created as part of the TEMPUS Software Engineering studies</a:t>
            </a:r>
          </a:p>
          <a:p>
            <a:r>
              <a:rPr lang="en-US" sz="2600" dirty="0" smtClean="0"/>
              <a:t>Lectures – inherited (</a:t>
            </a:r>
            <a:r>
              <a:rPr lang="en-US" sz="2600" dirty="0"/>
              <a:t>Thanks to prof. </a:t>
            </a:r>
            <a:r>
              <a:rPr lang="en-US" sz="2600" dirty="0" err="1" smtClean="0"/>
              <a:t>Jurca</a:t>
            </a:r>
            <a:r>
              <a:rPr lang="en-US" sz="2600" dirty="0" smtClean="0"/>
              <a:t> &amp; prof. </a:t>
            </a:r>
            <a:r>
              <a:rPr lang="en-US" sz="2600" dirty="0" err="1" smtClean="0"/>
              <a:t>Budimac</a:t>
            </a:r>
            <a:r>
              <a:rPr lang="en-US" sz="2600" dirty="0" smtClean="0"/>
              <a:t>)</a:t>
            </a:r>
          </a:p>
          <a:p>
            <a:endParaRPr lang="en-US" sz="2600" dirty="0" smtClean="0"/>
          </a:p>
          <a:p>
            <a:r>
              <a:rPr lang="en-US" sz="2600" dirty="0" smtClean="0"/>
              <a:t>Our </a:t>
            </a:r>
            <a:r>
              <a:rPr lang="en-US" sz="2600" dirty="0"/>
              <a:t>first experience with the course – </a:t>
            </a:r>
            <a:r>
              <a:rPr lang="en-US" sz="2600" dirty="0" smtClean="0"/>
              <a:t>2010</a:t>
            </a:r>
          </a:p>
          <a:p>
            <a:endParaRPr lang="en-US" sz="2600" dirty="0"/>
          </a:p>
          <a:p>
            <a:r>
              <a:rPr lang="en-US" sz="2600" dirty="0" smtClean="0"/>
              <a:t>The first generation - </a:t>
            </a:r>
            <a:r>
              <a:rPr lang="en-US" sz="2600" dirty="0"/>
              <a:t>None studied design and software patterns in Undergraduate studies</a:t>
            </a:r>
          </a:p>
          <a:p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79199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Introduction to Software Architecture (SA)</a:t>
            </a:r>
          </a:p>
          <a:p>
            <a:r>
              <a:rPr lang="en-US" sz="2600" dirty="0" smtClean="0"/>
              <a:t>Analogy with Classical Architecture</a:t>
            </a:r>
          </a:p>
          <a:p>
            <a:r>
              <a:rPr lang="en-US" sz="2600" dirty="0" smtClean="0"/>
              <a:t>The Deliverables of SA</a:t>
            </a:r>
          </a:p>
          <a:p>
            <a:r>
              <a:rPr lang="en-US" sz="2600" dirty="0" smtClean="0"/>
              <a:t>Elements of SA</a:t>
            </a:r>
          </a:p>
          <a:p>
            <a:r>
              <a:rPr lang="en-US" sz="2600" dirty="0" smtClean="0"/>
              <a:t>Analysis and Evaluation of SA</a:t>
            </a:r>
          </a:p>
          <a:p>
            <a:r>
              <a:rPr lang="en-US" sz="2600" dirty="0" smtClean="0"/>
              <a:t>Architecture, processes, and organization</a:t>
            </a:r>
          </a:p>
          <a:p>
            <a:r>
              <a:rPr lang="en-US" sz="2600" dirty="0" smtClean="0"/>
              <a:t>Model Driven Architecture</a:t>
            </a:r>
          </a:p>
          <a:p>
            <a:r>
              <a:rPr lang="en-US" sz="2600" dirty="0" smtClean="0"/>
              <a:t>Design patterns</a:t>
            </a:r>
          </a:p>
          <a:p>
            <a:r>
              <a:rPr lang="en-US" sz="2600" dirty="0" smtClean="0"/>
              <a:t>Frameworks and tools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ADP - Topics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101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Homework – </a:t>
            </a:r>
            <a:r>
              <a:rPr lang="en-US" sz="2600" dirty="0" smtClean="0"/>
              <a:t>read, write, execute</a:t>
            </a:r>
            <a:endParaRPr lang="en-US" sz="2600" dirty="0"/>
          </a:p>
          <a:p>
            <a:r>
              <a:rPr lang="en-US" sz="2600" dirty="0" smtClean="0"/>
              <a:t>Two projects</a:t>
            </a:r>
          </a:p>
          <a:p>
            <a:pPr lvl="1"/>
            <a:r>
              <a:rPr lang="en-US" sz="2200" dirty="0" smtClean="0"/>
              <a:t>In the begging: patterns &amp; refactoring</a:t>
            </a:r>
          </a:p>
          <a:p>
            <a:pPr lvl="1"/>
            <a:r>
              <a:rPr lang="en-US" sz="2200" dirty="0" smtClean="0"/>
              <a:t>Now (depending of the background knowledge): refactoring &amp; metrics</a:t>
            </a:r>
            <a:endParaRPr lang="en-US" sz="2200" dirty="0"/>
          </a:p>
          <a:p>
            <a:r>
              <a:rPr lang="en-US" sz="2600" dirty="0" smtClean="0"/>
              <a:t>No Exam  - students prefer projects</a:t>
            </a:r>
            <a:endParaRPr lang="en-US" sz="2600" dirty="0"/>
          </a:p>
          <a:p>
            <a:r>
              <a:rPr lang="en-US" sz="2600" dirty="0"/>
              <a:t>Challenges &amp; </a:t>
            </a:r>
            <a:r>
              <a:rPr lang="en-US" sz="2600" dirty="0" smtClean="0"/>
              <a:t>activity</a:t>
            </a:r>
          </a:p>
          <a:p>
            <a:endParaRPr lang="en-US" sz="2600" dirty="0"/>
          </a:p>
          <a:p>
            <a:r>
              <a:rPr lang="en-US" sz="2600" dirty="0" smtClean="0"/>
              <a:t>Java and C# oriented</a:t>
            </a:r>
            <a:endParaRPr lang="en-US" sz="2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ADP - </a:t>
            </a:r>
            <a:r>
              <a:rPr lang="en-US" dirty="0" err="1" smtClean="0"/>
              <a:t>Gradings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55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This year FCSE re-accredited the </a:t>
            </a:r>
            <a:r>
              <a:rPr lang="en-US" sz="2600" dirty="0" smtClean="0"/>
              <a:t>undergraduate studies, but </a:t>
            </a:r>
            <a:r>
              <a:rPr lang="en-US" sz="2600" i="1" dirty="0" smtClean="0"/>
              <a:t>slightly</a:t>
            </a:r>
            <a:r>
              <a:rPr lang="en-US" sz="2600" dirty="0" smtClean="0"/>
              <a:t> changed </a:t>
            </a:r>
            <a:r>
              <a:rPr lang="en-US" sz="2600" dirty="0" smtClean="0">
                <a:sym typeface="Wingdings" pitchFamily="2" charset="2"/>
              </a:rPr>
              <a:t></a:t>
            </a:r>
          </a:p>
          <a:p>
            <a:endParaRPr lang="en-US" sz="2600" dirty="0" smtClean="0">
              <a:sym typeface="Wingdings" pitchFamily="2" charset="2"/>
            </a:endParaRPr>
          </a:p>
          <a:p>
            <a:r>
              <a:rPr lang="en-US" sz="2600" dirty="0" smtClean="0">
                <a:sym typeface="Wingdings" pitchFamily="2" charset="2"/>
              </a:rPr>
              <a:t>The course </a:t>
            </a:r>
            <a:r>
              <a:rPr lang="en-US" sz="2600" b="1" dirty="0" smtClean="0">
                <a:sym typeface="Wingdings" pitchFamily="2" charset="2"/>
              </a:rPr>
              <a:t>Software design and architecture</a:t>
            </a:r>
            <a:r>
              <a:rPr lang="en-US" sz="2600" dirty="0" smtClean="0">
                <a:sym typeface="Wingdings" pitchFamily="2" charset="2"/>
              </a:rPr>
              <a:t> – part of the curricula again, but topics are changed !!!</a:t>
            </a:r>
          </a:p>
          <a:p>
            <a:endParaRPr lang="en-US" sz="2600" dirty="0">
              <a:sym typeface="Wingdings" pitchFamily="2" charset="2"/>
            </a:endParaRPr>
          </a:p>
          <a:p>
            <a:r>
              <a:rPr lang="en-US" sz="2600" dirty="0" smtClean="0">
                <a:sym typeface="Wingdings" pitchFamily="2" charset="2"/>
              </a:rPr>
              <a:t>Reason: optimizing the number of courses and their content</a:t>
            </a:r>
            <a:endParaRPr lang="en-US" sz="2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5609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5671</TotalTime>
  <Words>596</Words>
  <Application>Microsoft Office PowerPoint</Application>
  <PresentationFormat>On-screen Show (4:3)</PresentationFormat>
  <Paragraphs>116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Influence of undergraduate course Software design and architecture to postgraduate course Architecture, design and patterns</vt:lpstr>
      <vt:lpstr>Introduction (About courses)</vt:lpstr>
      <vt:lpstr>Software design and architecture (SDA)</vt:lpstr>
      <vt:lpstr>SDA - Topics</vt:lpstr>
      <vt:lpstr>SDA - Grading</vt:lpstr>
      <vt:lpstr>Architecture, design and patterns (ADP)</vt:lpstr>
      <vt:lpstr>ADP - Topics</vt:lpstr>
      <vt:lpstr>ADP - Gradings</vt:lpstr>
      <vt:lpstr>News</vt:lpstr>
      <vt:lpstr>SDA – New Topics</vt:lpstr>
      <vt:lpstr>Analysis</vt:lpstr>
      <vt:lpstr>Analysis</vt:lpstr>
      <vt:lpstr>Analysis</vt:lpstr>
      <vt:lpstr>Conclusion</vt:lpstr>
      <vt:lpstr>Questions?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Influence of undergraduate course Software design and architecture to postgraduate course Architecture, design and patterns</dc:title>
  <dc:creator>Magi</dc:creator>
  <cp:lastModifiedBy>Magi</cp:lastModifiedBy>
  <cp:revision>56</cp:revision>
  <dcterms:created xsi:type="dcterms:W3CDTF">2013-08-26T06:11:45Z</dcterms:created>
  <dcterms:modified xsi:type="dcterms:W3CDTF">2013-08-30T04:43:56Z</dcterms:modified>
</cp:coreProperties>
</file>